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7" autoAdjust="0"/>
    <p:restoredTop sz="94660"/>
  </p:normalViewPr>
  <p:slideViewPr>
    <p:cSldViewPr snapToGrid="0">
      <p:cViewPr varScale="1">
        <p:scale>
          <a:sx n="91" d="100"/>
          <a:sy n="91" d="100"/>
        </p:scale>
        <p:origin x="6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Survival</c:v>
                </c:pt>
              </c:strCache>
            </c:strRef>
          </c:tx>
          <c:spPr>
            <a:solidFill>
              <a:srgbClr val="1E74B0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13323F"/>
                    </a:solidFill>
                    <a:latin typeface="Trebuchet M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1 min</c:v>
                </c:pt>
                <c:pt idx="1">
                  <c:v>3 min</c:v>
                </c:pt>
                <c:pt idx="2">
                  <c:v>5 min</c:v>
                </c:pt>
                <c:pt idx="3">
                  <c:v>7 min</c:v>
                </c:pt>
                <c:pt idx="4">
                  <c:v>10 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70</c:v>
                </c:pt>
                <c:pt idx="2">
                  <c:v>50</c:v>
                </c:pt>
                <c:pt idx="3">
                  <c:v>30</c:v>
                </c:pt>
                <c:pt idx="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8A-4861-9ACA-2B7B831929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-1705443488"/>
        <c:axId val="-1705434784"/>
      </c:barChart>
      <c:catAx>
        <c:axId val="-1705443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1" i="0" u="none" strike="noStrike">
                <a:solidFill>
                  <a:srgbClr val="13323F"/>
                </a:solidFill>
                <a:latin typeface="Calibri"/>
              </a:defRPr>
            </a:pPr>
            <a:endParaRPr lang="en-US"/>
          </a:p>
        </c:txPr>
        <c:crossAx val="-1705434784"/>
        <c:crosses val="autoZero"/>
        <c:auto val="1"/>
        <c:lblAlgn val="ctr"/>
        <c:lblOffset val="100"/>
        <c:noMultiLvlLbl val="1"/>
      </c:catAx>
      <c:valAx>
        <c:axId val="-1705434784"/>
        <c:scaling>
          <c:orientation val="minMax"/>
          <c:max val="1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-1705443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786384"/>
            <a:ext cx="8046720" cy="74980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874520"/>
            <a:ext cx="52120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005840"/>
            <a:ext cx="786384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202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4"/>
          <a:srcRect l="29556" r="29556"/>
          <a:stretch/>
        </p:blipFill>
        <p:spPr>
          <a:xfrm>
            <a:off x="5989320" y="0"/>
            <a:ext cx="315468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2344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8C8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EVERYDAY HEROES  ·  PUBLIC SAFETY</a:t>
            </a:r>
            <a:endParaRPr lang="en-US" sz="12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874520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AEDs: The Device</a:t>
            </a:r>
            <a:endParaRPr lang="en-US" sz="3800" dirty="0"/>
          </a:p>
          <a:p>
            <a:pPr marL="0" indent="0" algn="l">
              <a:buNone/>
            </a:pPr>
            <a:r>
              <a:rPr lang="en-US" sz="38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That Restarts a Heart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40080" y="3611880"/>
            <a:ext cx="5074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dirty="0">
                <a:solidFill>
                  <a:srgbClr val="2346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plain-language guide to Automated External Defibrillators — what they are, when to use one, and why every second counts.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40080" y="4681728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 overview  ·  Sources: American Heart Association, American Red Cross, FDA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8C8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BASICS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786384"/>
            <a:ext cx="8046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exactly is an AED?</a:t>
            </a:r>
            <a:endParaRPr lang="en-US" sz="3000" dirty="0"/>
          </a:p>
        </p:txBody>
      </p:sp>
      <p:pic>
        <p:nvPicPr>
          <p:cNvPr id="4" name="Image 0"/>
          <p:cNvPicPr>
            <a:picLocks noChangeAspect="1"/>
          </p:cNvPicPr>
          <p:nvPr/>
        </p:nvPicPr>
        <p:blipFill>
          <a:blip r:embed="rId3"/>
          <a:srcRect l="14851" r="14851"/>
          <a:stretch/>
        </p:blipFill>
        <p:spPr>
          <a:xfrm>
            <a:off x="5623560" y="1554480"/>
            <a:ext cx="3520440" cy="30632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645920"/>
            <a:ext cx="4892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</a:t>
            </a:r>
            <a:r>
              <a:rPr lang="en-US" sz="1550" b="1" dirty="0">
                <a:solidFill>
                  <a:srgbClr val="1E74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External Defibrillator</a:t>
            </a:r>
            <a:r>
              <a:rPr lang="en-US" sz="155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a lightweight, portable device that reads the heart's rhythm and, if needed, delivers a controlled electric shock to reset it to normal.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548640" y="2788920"/>
            <a:ext cx="4892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talks you through every step with voice prompts and lights — you don't diagnose anything; the device does.</a:t>
            </a:r>
            <a:endParaRPr lang="en-US" sz="1350" dirty="0"/>
          </a:p>
        </p:txBody>
      </p:sp>
      <p:sp>
        <p:nvSpPr>
          <p:cNvPr id="7" name="info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3520440"/>
            <a:ext cx="23317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card top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3520440"/>
            <a:ext cx="2331720" cy="73152"/>
          </a:xfrm>
          <a:prstGeom prst="rect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13232" y="3685032"/>
            <a:ext cx="20025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Cardiac arrest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13232" y="4023360"/>
            <a:ext cx="20025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electrical fault — the heart quivers and stops pumping. The AED treats this.</a:t>
            </a:r>
            <a:endParaRPr lang="en-US" sz="1100" dirty="0"/>
          </a:p>
        </p:txBody>
      </p:sp>
      <p:sp>
        <p:nvSpPr>
          <p:cNvPr id="11" name="info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063240" y="3520440"/>
            <a:ext cx="23317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card top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063240" y="3520440"/>
            <a:ext cx="2331720" cy="73152"/>
          </a:xfrm>
          <a:prstGeom prst="rect">
            <a:avLst/>
          </a:prstGeom>
          <a:solidFill>
            <a:srgbClr val="2FB4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227832" y="3685032"/>
            <a:ext cx="20025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Heart attack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3227832" y="4023360"/>
            <a:ext cx="20025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plumbing problem — blood flow is blocked. Related, but not the same event.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8C8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786384"/>
            <a:ext cx="8046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Sudden cardiac arrest is common — and deadly</a:t>
            </a:r>
            <a:endParaRPr lang="en-US" sz="2700" dirty="0"/>
          </a:p>
        </p:txBody>
      </p:sp>
      <p:sp>
        <p:nvSpPr>
          <p:cNvPr id="4" name="stat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1783080"/>
            <a:ext cx="1975104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tat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1783080"/>
            <a:ext cx="1975104" cy="91440"/>
          </a:xfrm>
          <a:prstGeom prst="rect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21792" y="22402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74B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~350K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94944" y="2990088"/>
            <a:ext cx="168249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12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Out-of-hospital cardiac arrests each year in the U.S.</a:t>
            </a:r>
            <a:endParaRPr lang="en-US" sz="1200" dirty="0"/>
          </a:p>
        </p:txBody>
      </p:sp>
      <p:sp>
        <p:nvSpPr>
          <p:cNvPr id="8" name="stat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697480" y="1783080"/>
            <a:ext cx="1975104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tat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697480" y="1783080"/>
            <a:ext cx="1975104" cy="91440"/>
          </a:xfrm>
          <a:prstGeom prst="rect">
            <a:avLst/>
          </a:prstGeom>
          <a:solidFill>
            <a:srgbClr val="D953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770632" y="22402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D953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~9 in 10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843784" y="2990088"/>
            <a:ext cx="168249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12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fatal — most happen at home, with no warning</a:t>
            </a:r>
            <a:endParaRPr lang="en-US" sz="1200" dirty="0"/>
          </a:p>
        </p:txBody>
      </p:sp>
      <p:sp>
        <p:nvSpPr>
          <p:cNvPr id="12" name="stat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846320" y="1783080"/>
            <a:ext cx="1975104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tat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846320" y="1783080"/>
            <a:ext cx="1975104" cy="91440"/>
          </a:xfrm>
          <a:prstGeom prst="rect">
            <a:avLst/>
          </a:prstGeom>
          <a:solidFill>
            <a:srgbClr val="0E8C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919472" y="22402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E8C8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~1 in 10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4992624" y="2990088"/>
            <a:ext cx="168249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12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Survive to hospital discharge under current care</a:t>
            </a:r>
            <a:endParaRPr lang="en-US" sz="1200" dirty="0"/>
          </a:p>
        </p:txBody>
      </p:sp>
      <p:sp>
        <p:nvSpPr>
          <p:cNvPr id="16" name="stat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995160" y="1783080"/>
            <a:ext cx="1975104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tat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995160" y="1783080"/>
            <a:ext cx="1975104" cy="91440"/>
          </a:xfrm>
          <a:prstGeom prst="rect">
            <a:avLst/>
          </a:prstGeom>
          <a:solidFill>
            <a:srgbClr val="2FB4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068312" y="22402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2FB49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2–3×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7141464" y="2990088"/>
            <a:ext cx="168249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12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survival odds with immediate CPR + an AED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40" y="425196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takeaway: bystanders — not just paramedics — decide whether someone survives the first critical minutes.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953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CLOCK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786384"/>
            <a:ext cx="8046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minute counts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3063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Survival drops about </a:t>
            </a:r>
            <a:r>
              <a:rPr lang="en-US" sz="1700" b="1" dirty="0">
                <a:solidFill>
                  <a:srgbClr val="D953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7–10% for every minute</a:t>
            </a:r>
            <a:r>
              <a:rPr lang="en-US" sz="17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passes without defibrillation.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2880360"/>
            <a:ext cx="30632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shock delivered within the first 3–5 minutes can push survival back up toward 50–70%. That's why an AED nearby changes everything.</a:t>
            </a:r>
            <a:endParaRPr lang="en-US" sz="1300" dirty="0"/>
          </a:p>
        </p:txBody>
      </p:sp>
      <p:graphicFrame>
        <p:nvGraphicFramePr>
          <p:cNvPr id="6" name="Survival by time-to-defibrillation" descr="Column chart: survival by time to defibrillation — 90% at 1 minute, 70% at 3 minutes, 50% at 5 minutes, 30% at 7 minutes, 10% at 10 minutes."/>
          <p:cNvGraphicFramePr/>
          <p:nvPr/>
        </p:nvGraphicFramePr>
        <p:xfrm>
          <a:off x="3886200" y="1554480"/>
          <a:ext cx="4937760" cy="306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/>
          <p:nvPr/>
        </p:nvSpPr>
        <p:spPr>
          <a:xfrm>
            <a:off x="3886200" y="4590288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survival by time-to-shock (illustrative, based on AHA / Red Cross guidance).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8C8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BIGGER PICTURE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786384"/>
            <a:ext cx="8046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Chain of Survival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link buys time for the next. An AED is the link that actually restarts the heart.</a:t>
            </a:r>
            <a:endParaRPr lang="en-US" sz="1400" dirty="0"/>
          </a:p>
        </p:txBody>
      </p:sp>
      <p:sp>
        <p:nvSpPr>
          <p:cNvPr id="5" name="flow arrow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19072" y="2679192"/>
            <a:ext cx="256032" cy="146304"/>
          </a:xfrm>
          <a:prstGeom prst="rightArrow">
            <a:avLst/>
          </a:prstGeom>
          <a:solidFill>
            <a:srgbClr val="BCD6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tep circle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95528" y="2331720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4D8DE"/>
            </a:solidFill>
            <a:prstDash val="solid"/>
          </a:ln>
          <a:effectLst>
            <a:outerShdw blurRad="114300" dist="38100" dir="5400000" algn="bl" rotWithShape="0">
              <a:srgbClr val="1E3A44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95528" y="247802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74B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02920" y="3264408"/>
            <a:ext cx="14081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Call 911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75488" y="3575304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collapse &amp; get help</a:t>
            </a:r>
            <a:endParaRPr lang="en-US" sz="1000" dirty="0"/>
          </a:p>
        </p:txBody>
      </p:sp>
      <p:sp>
        <p:nvSpPr>
          <p:cNvPr id="10" name="flow arrow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090672" y="2679192"/>
            <a:ext cx="256032" cy="146304"/>
          </a:xfrm>
          <a:prstGeom prst="rightArrow">
            <a:avLst/>
          </a:prstGeom>
          <a:solidFill>
            <a:srgbClr val="BCD6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tep circle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167128" y="2331720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4D8DE"/>
            </a:solidFill>
            <a:prstDash val="solid"/>
          </a:ln>
          <a:effectLst>
            <a:outerShdw blurRad="114300" dist="38100" dir="5400000" algn="bl" rotWithShape="0">
              <a:srgbClr val="1E3A44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167128" y="247802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74B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874520" y="3264408"/>
            <a:ext cx="14081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Start CPR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847088" y="3575304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hard and fast, chest center</a:t>
            </a:r>
            <a:endParaRPr lang="en-US" sz="1000" dirty="0"/>
          </a:p>
        </p:txBody>
      </p:sp>
      <p:sp>
        <p:nvSpPr>
          <p:cNvPr id="15" name="flow arrow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462272" y="2679192"/>
            <a:ext cx="256032" cy="146304"/>
          </a:xfrm>
          <a:prstGeom prst="rightArrow">
            <a:avLst/>
          </a:prstGeom>
          <a:solidFill>
            <a:srgbClr val="BCD6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tep circle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538728" y="2331720"/>
            <a:ext cx="822960" cy="822960"/>
          </a:xfrm>
          <a:prstGeom prst="ellipse">
            <a:avLst/>
          </a:prstGeom>
          <a:solidFill>
            <a:srgbClr val="1E74B0"/>
          </a:solidFill>
          <a:ln w="12700">
            <a:solidFill>
              <a:srgbClr val="1E74B0"/>
            </a:solidFill>
            <a:prstDash val="solid"/>
          </a:ln>
          <a:effectLst>
            <a:outerShdw blurRad="114300" dist="38100" dir="5400000" algn="bl" rotWithShape="0">
              <a:srgbClr val="1E3A4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538728" y="247802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3246120" y="3264408"/>
            <a:ext cx="14081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74B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an AED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3218688" y="3575304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defibrillation</a:t>
            </a:r>
            <a:endParaRPr lang="en-US" sz="1000" dirty="0"/>
          </a:p>
        </p:txBody>
      </p:sp>
      <p:sp>
        <p:nvSpPr>
          <p:cNvPr id="20" name="flow arrow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833872" y="2679192"/>
            <a:ext cx="256032" cy="146304"/>
          </a:xfrm>
          <a:prstGeom prst="rightArrow">
            <a:avLst/>
          </a:prstGeom>
          <a:solidFill>
            <a:srgbClr val="BCD6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tep circle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910328" y="2331720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4D8DE"/>
            </a:solidFill>
            <a:prstDash val="solid"/>
          </a:ln>
          <a:effectLst>
            <a:outerShdw blurRad="114300" dist="38100" dir="5400000" algn="bl" rotWithShape="0">
              <a:srgbClr val="1E3A44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910328" y="247802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74B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617720" y="3264408"/>
            <a:ext cx="14081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EMS Care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90288" y="3575304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responders arrive</a:t>
            </a:r>
            <a:endParaRPr lang="en-US" sz="1000" dirty="0"/>
          </a:p>
        </p:txBody>
      </p:sp>
      <p:sp>
        <p:nvSpPr>
          <p:cNvPr id="25" name="flow arrow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205472" y="2679192"/>
            <a:ext cx="256032" cy="146304"/>
          </a:xfrm>
          <a:prstGeom prst="rightArrow">
            <a:avLst/>
          </a:prstGeom>
          <a:solidFill>
            <a:srgbClr val="BCD6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tep circle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281928" y="2331720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4D8DE"/>
            </a:solidFill>
            <a:prstDash val="solid"/>
          </a:ln>
          <a:effectLst>
            <a:outerShdw blurRad="114300" dist="38100" dir="5400000" algn="bl" rotWithShape="0">
              <a:srgbClr val="1E3A44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281928" y="247802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74B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3000" dirty="0"/>
          </a:p>
        </p:txBody>
      </p:sp>
      <p:sp>
        <p:nvSpPr>
          <p:cNvPr id="28" name="Text 26"/>
          <p:cNvSpPr/>
          <p:nvPr/>
        </p:nvSpPr>
        <p:spPr>
          <a:xfrm>
            <a:off x="5989320" y="3264408"/>
            <a:ext cx="14081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Hospital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5961888" y="3575304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Post-arrest treatment</a:t>
            </a:r>
            <a:endParaRPr lang="en-US" sz="1000" dirty="0"/>
          </a:p>
        </p:txBody>
      </p:sp>
      <p:sp>
        <p:nvSpPr>
          <p:cNvPr id="30" name="step circle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653528" y="2331720"/>
            <a:ext cx="822960" cy="822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4D8DE"/>
            </a:solidFill>
            <a:prstDash val="solid"/>
          </a:ln>
          <a:effectLst>
            <a:outerShdw blurRad="114300" dist="38100" dir="5400000" algn="bl" rotWithShape="0">
              <a:srgbClr val="1E3A44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653528" y="247802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74B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3000" dirty="0"/>
          </a:p>
        </p:txBody>
      </p:sp>
      <p:sp>
        <p:nvSpPr>
          <p:cNvPr id="32" name="Text 30"/>
          <p:cNvSpPr/>
          <p:nvPr/>
        </p:nvSpPr>
        <p:spPr>
          <a:xfrm>
            <a:off x="7360920" y="3264408"/>
            <a:ext cx="14081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Recovery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7333488" y="3575304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Rehab &amp; follow-up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48640" y="45262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i="1" dirty="0">
                <a:solidFill>
                  <a:srgbClr val="0E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High-quality CPR keeps blood flowing — but only a defibrillator can restore a normal heartbeat.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8C8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STEP BY STEP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786384"/>
            <a:ext cx="8046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Using an AED: just follow the voice</a:t>
            </a:r>
            <a:endParaRPr lang="en-US" sz="2800" dirty="0"/>
          </a:p>
        </p:txBody>
      </p:sp>
      <p:pic>
        <p:nvPicPr>
          <p:cNvPr id="4" name="Image 0"/>
          <p:cNvPicPr>
            <a:picLocks noChangeAspect="1"/>
          </p:cNvPicPr>
          <p:nvPr/>
        </p:nvPicPr>
        <p:blipFill>
          <a:blip r:embed="rId3"/>
          <a:srcRect l="13682" r="13682"/>
          <a:stretch/>
        </p:blipFill>
        <p:spPr>
          <a:xfrm>
            <a:off x="5806440" y="1554480"/>
            <a:ext cx="3337560" cy="3063240"/>
          </a:xfrm>
          <a:prstGeom prst="rect">
            <a:avLst/>
          </a:prstGeom>
        </p:spPr>
      </p:pic>
      <p:sp>
        <p:nvSpPr>
          <p:cNvPr id="5" name="step number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1572768"/>
            <a:ext cx="384048" cy="384048"/>
          </a:xfrm>
          <a:prstGeom prst="ellipse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1581912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078992" y="1508760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&amp; call   </a:t>
            </a:r>
            <a:r>
              <a:rPr lang="en-US" sz="11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no response or breathing. Call 911.</a:t>
            </a:r>
            <a:endParaRPr lang="en-US" sz="1350" dirty="0"/>
          </a:p>
        </p:txBody>
      </p:sp>
      <p:sp>
        <p:nvSpPr>
          <p:cNvPr id="8" name="step number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2121408"/>
            <a:ext cx="384048" cy="384048"/>
          </a:xfrm>
          <a:prstGeom prst="ellipse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48640" y="2130552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078992" y="2057400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on   </a:t>
            </a:r>
            <a:r>
              <a:rPr lang="en-US" sz="11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on the AED the moment it arrives.</a:t>
            </a:r>
            <a:endParaRPr lang="en-US" sz="1350" dirty="0"/>
          </a:p>
        </p:txBody>
      </p:sp>
      <p:sp>
        <p:nvSpPr>
          <p:cNvPr id="11" name="step number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2670048"/>
            <a:ext cx="384048" cy="384048"/>
          </a:xfrm>
          <a:prstGeom prst="ellipse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48640" y="2679192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078992" y="2606040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pads   </a:t>
            </a:r>
            <a:r>
              <a:rPr lang="en-US" sz="11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Bare, dry chest. Place pads as the pictures show.</a:t>
            </a:r>
            <a:endParaRPr lang="en-US" sz="1350" dirty="0"/>
          </a:p>
        </p:txBody>
      </p:sp>
      <p:sp>
        <p:nvSpPr>
          <p:cNvPr id="14" name="step number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3218688"/>
            <a:ext cx="384048" cy="384048"/>
          </a:xfrm>
          <a:prstGeom prst="ellipse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548640" y="3227832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078992" y="3154680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clear   </a:t>
            </a:r>
            <a:r>
              <a:rPr lang="en-US" sz="11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it analyze — no one touching the person.</a:t>
            </a:r>
            <a:endParaRPr lang="en-US" sz="1350" dirty="0"/>
          </a:p>
        </p:txBody>
      </p:sp>
      <p:sp>
        <p:nvSpPr>
          <p:cNvPr id="17" name="step number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3767328"/>
            <a:ext cx="384048" cy="384048"/>
          </a:xfrm>
          <a:prstGeom prst="ellipse">
            <a:avLst/>
          </a:prstGeom>
          <a:solidFill>
            <a:srgbClr val="D953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548640" y="3776472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078992" y="3703320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 if advised   </a:t>
            </a:r>
            <a:r>
              <a:rPr lang="en-US" sz="11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the button, then resume CPR right away.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548640" y="4434840"/>
            <a:ext cx="5074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i="1" dirty="0">
                <a:solidFill>
                  <a:srgbClr val="0E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medical training required — the device analyzes the heart and decides when a shock is safe.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2FB49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MYTHS, BUSTED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786384"/>
            <a:ext cx="8046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It's safer to act than to wait</a:t>
            </a:r>
            <a:endParaRPr lang="en-US" sz="3000" dirty="0"/>
          </a:p>
        </p:txBody>
      </p:sp>
      <p:sp>
        <p:nvSpPr>
          <p:cNvPr id="4" name="myth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1691640"/>
            <a:ext cx="395020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card side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1691640"/>
            <a:ext cx="82296" cy="1371600"/>
          </a:xfrm>
          <a:prstGeom prst="rect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04672" y="1856232"/>
            <a:ext cx="3493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i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“I could shock the wrong person.”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04672" y="2350008"/>
            <a:ext cx="3493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E74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Fact:  </a:t>
            </a:r>
            <a:r>
              <a:rPr lang="en-US" sz="12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AED only shocks a rhythm that needs it — it locks out otherwise.</a:t>
            </a:r>
            <a:endParaRPr lang="en-US" sz="1200" dirty="0"/>
          </a:p>
        </p:txBody>
      </p:sp>
      <p:sp>
        <p:nvSpPr>
          <p:cNvPr id="8" name="myth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645152" y="1691640"/>
            <a:ext cx="395020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card side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645152" y="1691640"/>
            <a:ext cx="82296" cy="1371600"/>
          </a:xfrm>
          <a:prstGeom prst="rect">
            <a:avLst/>
          </a:prstGeom>
          <a:solidFill>
            <a:srgbClr val="0E8C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901184" y="1856232"/>
            <a:ext cx="3493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i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“You need to be trained.”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901184" y="2350008"/>
            <a:ext cx="3493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E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Fact:  </a:t>
            </a:r>
            <a:r>
              <a:rPr lang="en-US" sz="12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AEDs are built for bystanders. Voice prompts guide you the whole way.</a:t>
            </a:r>
            <a:endParaRPr lang="en-US" sz="1200" dirty="0"/>
          </a:p>
        </p:txBody>
      </p:sp>
      <p:sp>
        <p:nvSpPr>
          <p:cNvPr id="12" name="myth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3246120"/>
            <a:ext cx="395020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card side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3246120"/>
            <a:ext cx="82296" cy="1371600"/>
          </a:xfrm>
          <a:prstGeom prst="rect">
            <a:avLst/>
          </a:prstGeom>
          <a:solidFill>
            <a:srgbClr val="2FB4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04672" y="3410712"/>
            <a:ext cx="3493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i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“What if I get sued?”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804672" y="3904488"/>
            <a:ext cx="3493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2FB4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Fact:  </a:t>
            </a:r>
            <a:r>
              <a:rPr lang="en-US" sz="12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Samaritan laws protect people who help in good faith.</a:t>
            </a:r>
            <a:endParaRPr lang="en-US" sz="1200" dirty="0"/>
          </a:p>
        </p:txBody>
      </p:sp>
      <p:sp>
        <p:nvSpPr>
          <p:cNvPr id="16" name="myth card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645152" y="3246120"/>
            <a:ext cx="395020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7EA"/>
            </a:solidFill>
            <a:prstDash val="solid"/>
          </a:ln>
          <a:effectLst>
            <a:outerShdw blurRad="114300" dist="38100" dir="5400000" algn="bl" rotWithShape="0">
              <a:srgbClr val="1E3A44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card side accen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645152" y="3246120"/>
            <a:ext cx="82296" cy="1371600"/>
          </a:xfrm>
          <a:prstGeom prst="rect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901184" y="3410712"/>
            <a:ext cx="3493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i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“It's not safe for kids.”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4901184" y="3904488"/>
            <a:ext cx="3493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E74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Fact:  </a:t>
            </a:r>
            <a:r>
              <a:rPr lang="en-US" sz="12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— use pediatric pads when available, adult pads if not.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l="23926" r="23926"/>
          <a:stretch/>
        </p:blipFill>
        <p:spPr>
          <a:xfrm>
            <a:off x="5120640" y="0"/>
            <a:ext cx="402336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8C8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PUBLIC ACCESS</a:t>
            </a:r>
            <a:endParaRPr lang="en-US" sz="12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786384"/>
            <a:ext cx="8046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Know where yours is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548640" y="1627632"/>
            <a:ext cx="42976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AEDs are placed where crowds gather — ready for anyone to grab. Look for the green heart-and-lightning sign.</a:t>
            </a:r>
            <a:endParaRPr lang="en-US" sz="1400" dirty="0"/>
          </a:p>
        </p:txBody>
      </p:sp>
      <p:sp>
        <p:nvSpPr>
          <p:cNvPr id="6" name="bullet do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76072" y="2596896"/>
            <a:ext cx="128016" cy="128016"/>
          </a:xfrm>
          <a:prstGeom prst="ellipse">
            <a:avLst/>
          </a:prstGeom>
          <a:solidFill>
            <a:srgbClr val="2FB4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0392" y="2496312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Airports, train &amp; transit stations</a:t>
            </a:r>
            <a:endParaRPr lang="en-US" sz="1300" dirty="0"/>
          </a:p>
        </p:txBody>
      </p:sp>
      <p:sp>
        <p:nvSpPr>
          <p:cNvPr id="8" name="bullet do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76072" y="2999232"/>
            <a:ext cx="128016" cy="128016"/>
          </a:xfrm>
          <a:prstGeom prst="ellipse">
            <a:avLst/>
          </a:prstGeom>
          <a:solidFill>
            <a:srgbClr val="2FB4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50392" y="2898648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Schools, gyms &amp; sports venues</a:t>
            </a:r>
            <a:endParaRPr lang="en-US" sz="1300" dirty="0"/>
          </a:p>
        </p:txBody>
      </p:sp>
      <p:sp>
        <p:nvSpPr>
          <p:cNvPr id="10" name="bullet do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76072" y="3401568"/>
            <a:ext cx="128016" cy="128016"/>
          </a:xfrm>
          <a:prstGeom prst="ellipse">
            <a:avLst/>
          </a:prstGeom>
          <a:solidFill>
            <a:srgbClr val="2FB4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50392" y="3300984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Malls, offices &amp; government buildings</a:t>
            </a:r>
            <a:endParaRPr lang="en-US" sz="1300" dirty="0"/>
          </a:p>
        </p:txBody>
      </p:sp>
      <p:sp>
        <p:nvSpPr>
          <p:cNvPr id="12" name="bullet do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76072" y="3803904"/>
            <a:ext cx="128016" cy="128016"/>
          </a:xfrm>
          <a:prstGeom prst="ellipse">
            <a:avLst/>
          </a:prstGeom>
          <a:solidFill>
            <a:srgbClr val="2FB4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50392" y="3703320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for homes — no prescription needed</a:t>
            </a:r>
            <a:endParaRPr lang="en-US" sz="1300" dirty="0"/>
          </a:p>
        </p:txBody>
      </p:sp>
      <p:sp>
        <p:nvSpPr>
          <p:cNvPr id="14" name="stat strip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48640" y="4315968"/>
            <a:ext cx="4297680" cy="640080"/>
          </a:xfrm>
          <a:prstGeom prst="rect">
            <a:avLst/>
          </a:prstGeom>
          <a:solidFill>
            <a:srgbClr val="E7F1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31520" y="4315968"/>
            <a:ext cx="3950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~50%</a:t>
            </a:r>
            <a:r>
              <a:rPr lang="en-US" sz="1150" dirty="0">
                <a:solidFill>
                  <a:srgbClr val="13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of workers can locate the nearest AED — find yours before you need it.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8C8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REMEMBER THIS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005840"/>
            <a:ext cx="7863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1332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 could be someone's best chance</a:t>
            </a:r>
            <a:endParaRPr lang="en-US" sz="3300" dirty="0"/>
          </a:p>
        </p:txBody>
      </p:sp>
      <p:sp>
        <p:nvSpPr>
          <p:cNvPr id="4" name="bullet do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58368" y="2551176"/>
            <a:ext cx="146304" cy="146304"/>
          </a:xfrm>
          <a:prstGeom prst="ellipse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441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D3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 arrest is sudden — and survivable if you act fast.</a:t>
            </a:r>
            <a:endParaRPr lang="en-US" sz="1450" dirty="0"/>
          </a:p>
        </p:txBody>
      </p:sp>
      <p:sp>
        <p:nvSpPr>
          <p:cNvPr id="6" name="bullet do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58368" y="3026664"/>
            <a:ext cx="146304" cy="146304"/>
          </a:xfrm>
          <a:prstGeom prst="ellipse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2916936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D3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CPR buys time; an AED restarts the heart.</a:t>
            </a:r>
            <a:endParaRPr lang="en-US" sz="1450" dirty="0"/>
          </a:p>
        </p:txBody>
      </p:sp>
      <p:sp>
        <p:nvSpPr>
          <p:cNvPr id="8" name="bullet do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58368" y="3502152"/>
            <a:ext cx="146304" cy="146304"/>
          </a:xfrm>
          <a:prstGeom prst="ellipse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0120" y="3392424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D3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device tells you what to do — you can't hurt someone by trying.</a:t>
            </a:r>
            <a:endParaRPr lang="en-US" sz="1450" dirty="0"/>
          </a:p>
        </p:txBody>
      </p:sp>
      <p:sp>
        <p:nvSpPr>
          <p:cNvPr id="10" name="bullet dot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58368" y="3977640"/>
            <a:ext cx="146304" cy="146304"/>
          </a:xfrm>
          <a:prstGeom prst="ellipse">
            <a:avLst/>
          </a:prstGeom>
          <a:solidFill>
            <a:srgbClr val="1E74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3867912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D3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where the nearest AED is, today.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40080" y="468172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an emergency, call 911 immediately. Sources: American Heart Association, American Red Cross, U.S. FDA.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714</Words>
  <Application>Microsoft Office PowerPoint</Application>
  <PresentationFormat>On-screen Show (16:9)</PresentationFormat>
  <Paragraphs>98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Trebuchet MS</vt:lpstr>
      <vt:lpstr>Office Theme</vt:lpstr>
      <vt:lpstr>AEDs: The Device That Restarts a Heart</vt:lpstr>
      <vt:lpstr>What exactly is an AED?</vt:lpstr>
      <vt:lpstr>Sudden cardiac arrest is common — and deadly</vt:lpstr>
      <vt:lpstr>Every minute counts</vt:lpstr>
      <vt:lpstr>The Chain of Survival</vt:lpstr>
      <vt:lpstr>Using an AED: just follow the voice</vt:lpstr>
      <vt:lpstr>It's safer to act than to wait</vt:lpstr>
      <vt:lpstr>Know where yours is</vt:lpstr>
      <vt:lpstr>You could be someone's best chance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AEDs: The Device That Restarts a Heart</dc:title>
  <dc:creator>John Miller</dc:creator>
  <cp:lastModifiedBy>admin</cp:lastModifiedBy>
  <cp:revision>2</cp:revision>
  <dcterms:created xsi:type="dcterms:W3CDTF">2026-07-11T21:19:49Z</dcterms:created>
  <dcterms:modified xsi:type="dcterms:W3CDTF">2026-08-18T12:52:01Z</dcterms:modified>
</cp:coreProperties>
</file>